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6" r:id="rId5"/>
    <p:sldId id="259" r:id="rId6"/>
    <p:sldId id="257" r:id="rId7"/>
    <p:sldId id="275" r:id="rId8"/>
    <p:sldId id="258" r:id="rId9"/>
    <p:sldId id="261" r:id="rId10"/>
    <p:sldId id="265" r:id="rId11"/>
    <p:sldId id="262" r:id="rId12"/>
    <p:sldId id="263"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928163-58B7-CCB3-973A-12C547F31A69}" v="113" dt="2026-03-10T19:51:35.8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zanne Hughes - St James" userId="S::suzanne.hughes@stjames.covmat.org::fed93771-945d-47c3-bfd5-aa20130fed82" providerId="AD" clId="Web-{E3928163-58B7-CCB3-973A-12C547F31A69}"/>
    <pc:docChg chg="modSld">
      <pc:chgData name="Suzanne Hughes - St James" userId="S::suzanne.hughes@stjames.covmat.org::fed93771-945d-47c3-bfd5-aa20130fed82" providerId="AD" clId="Web-{E3928163-58B7-CCB3-973A-12C547F31A69}" dt="2026-03-10T19:51:35.876" v="111" actId="20577"/>
      <pc:docMkLst>
        <pc:docMk/>
      </pc:docMkLst>
      <pc:sldChg chg="modSp">
        <pc:chgData name="Suzanne Hughes - St James" userId="S::suzanne.hughes@stjames.covmat.org::fed93771-945d-47c3-bfd5-aa20130fed82" providerId="AD" clId="Web-{E3928163-58B7-CCB3-973A-12C547F31A69}" dt="2026-03-10T19:49:17.186" v="32" actId="20577"/>
        <pc:sldMkLst>
          <pc:docMk/>
          <pc:sldMk cId="3573314145" sldId="257"/>
        </pc:sldMkLst>
        <pc:spChg chg="mod">
          <ac:chgData name="Suzanne Hughes - St James" userId="S::suzanne.hughes@stjames.covmat.org::fed93771-945d-47c3-bfd5-aa20130fed82" providerId="AD" clId="Web-{E3928163-58B7-CCB3-973A-12C547F31A69}" dt="2026-03-10T19:49:17.186" v="32" actId="20577"/>
          <ac:spMkLst>
            <pc:docMk/>
            <pc:sldMk cId="3573314145" sldId="257"/>
            <ac:spMk id="3" creationId="{D54FC0D0-5BD5-FC75-7E46-676DD91C2251}"/>
          </ac:spMkLst>
        </pc:spChg>
      </pc:sldChg>
      <pc:sldChg chg="modSp">
        <pc:chgData name="Suzanne Hughes - St James" userId="S::suzanne.hughes@stjames.covmat.org::fed93771-945d-47c3-bfd5-aa20130fed82" providerId="AD" clId="Web-{E3928163-58B7-CCB3-973A-12C547F31A69}" dt="2026-03-10T19:51:35.876" v="111" actId="20577"/>
        <pc:sldMkLst>
          <pc:docMk/>
          <pc:sldMk cId="3131100742" sldId="265"/>
        </pc:sldMkLst>
        <pc:spChg chg="mod">
          <ac:chgData name="Suzanne Hughes - St James" userId="S::suzanne.hughes@stjames.covmat.org::fed93771-945d-47c3-bfd5-aa20130fed82" providerId="AD" clId="Web-{E3928163-58B7-CCB3-973A-12C547F31A69}" dt="2026-03-10T19:51:35.876" v="111" actId="20577"/>
          <ac:spMkLst>
            <pc:docMk/>
            <pc:sldMk cId="3131100742" sldId="265"/>
            <ac:spMk id="3" creationId="{0E07AA3F-6898-EBA5-A9A3-77A9050B24AF}"/>
          </ac:spMkLst>
        </pc:spChg>
      </pc:sldChg>
      <pc:sldChg chg="modSp">
        <pc:chgData name="Suzanne Hughes - St James" userId="S::suzanne.hughes@stjames.covmat.org::fed93771-945d-47c3-bfd5-aa20130fed82" providerId="AD" clId="Web-{E3928163-58B7-CCB3-973A-12C547F31A69}" dt="2026-03-10T19:50:39.172" v="106" actId="20577"/>
        <pc:sldMkLst>
          <pc:docMk/>
          <pc:sldMk cId="0" sldId="275"/>
        </pc:sldMkLst>
        <pc:spChg chg="mod">
          <ac:chgData name="Suzanne Hughes - St James" userId="S::suzanne.hughes@stjames.covmat.org::fed93771-945d-47c3-bfd5-aa20130fed82" providerId="AD" clId="Web-{E3928163-58B7-CCB3-973A-12C547F31A69}" dt="2026-03-10T19:50:39.172" v="106" actId="20577"/>
          <ac:spMkLst>
            <pc:docMk/>
            <pc:sldMk cId="0" sldId="275"/>
            <ac:spMk id="7" creationId="{386AF613-5B81-A543-45F8-1922D06C010A}"/>
          </ac:spMkLst>
        </pc:spChg>
      </pc:sldChg>
    </pc:docChg>
  </pc:docChgLst>
  <pc:docChgLst>
    <pc:chgData name="Laura Allison - St James" userId="a2bc6511-4f8c-4b45-a8e8-9b6c3a8abb6b" providerId="ADAL" clId="{E568FA5D-6332-4743-91D0-39156D8164D6}"/>
    <pc:docChg chg="undo custSel addSld delSld modSld">
      <pc:chgData name="Laura Allison - St James" userId="a2bc6511-4f8c-4b45-a8e8-9b6c3a8abb6b" providerId="ADAL" clId="{E568FA5D-6332-4743-91D0-39156D8164D6}" dt="2026-03-05T12:51:33.445" v="593" actId="1076"/>
      <pc:docMkLst>
        <pc:docMk/>
      </pc:docMkLst>
      <pc:sldChg chg="modSp mod">
        <pc:chgData name="Laura Allison - St James" userId="a2bc6511-4f8c-4b45-a8e8-9b6c3a8abb6b" providerId="ADAL" clId="{E568FA5D-6332-4743-91D0-39156D8164D6}" dt="2026-03-04T20:40:15.170" v="0" actId="113"/>
        <pc:sldMkLst>
          <pc:docMk/>
          <pc:sldMk cId="839658127" sldId="262"/>
        </pc:sldMkLst>
        <pc:spChg chg="mod">
          <ac:chgData name="Laura Allison - St James" userId="a2bc6511-4f8c-4b45-a8e8-9b6c3a8abb6b" providerId="ADAL" clId="{E568FA5D-6332-4743-91D0-39156D8164D6}" dt="2026-03-04T20:40:15.170" v="0" actId="113"/>
          <ac:spMkLst>
            <pc:docMk/>
            <pc:sldMk cId="839658127" sldId="262"/>
            <ac:spMk id="2" creationId="{D313938B-135B-BA16-AC7D-993FADE8F926}"/>
          </ac:spMkLst>
        </pc:spChg>
      </pc:sldChg>
      <pc:sldChg chg="addSp modSp mod">
        <pc:chgData name="Laura Allison - St James" userId="a2bc6511-4f8c-4b45-a8e8-9b6c3a8abb6b" providerId="ADAL" clId="{E568FA5D-6332-4743-91D0-39156D8164D6}" dt="2026-03-04T20:51:08.920" v="143" actId="20577"/>
        <pc:sldMkLst>
          <pc:docMk/>
          <pc:sldMk cId="1944849947" sldId="264"/>
        </pc:sldMkLst>
        <pc:spChg chg="mod">
          <ac:chgData name="Laura Allison - St James" userId="a2bc6511-4f8c-4b45-a8e8-9b6c3a8abb6b" providerId="ADAL" clId="{E568FA5D-6332-4743-91D0-39156D8164D6}" dt="2026-03-04T20:51:08.920" v="143" actId="20577"/>
          <ac:spMkLst>
            <pc:docMk/>
            <pc:sldMk cId="1944849947" sldId="264"/>
            <ac:spMk id="3" creationId="{A4D3E1F7-E6BD-76A7-A644-541E37BA8DE4}"/>
          </ac:spMkLst>
        </pc:spChg>
        <pc:picChg chg="add mod">
          <ac:chgData name="Laura Allison - St James" userId="a2bc6511-4f8c-4b45-a8e8-9b6c3a8abb6b" providerId="ADAL" clId="{E568FA5D-6332-4743-91D0-39156D8164D6}" dt="2026-03-04T20:41:11.756" v="6" actId="1076"/>
          <ac:picMkLst>
            <pc:docMk/>
            <pc:sldMk cId="1944849947" sldId="264"/>
            <ac:picMk id="6146" creationId="{240621C5-2A2C-F741-5DB3-4543DF5D502B}"/>
          </ac:picMkLst>
        </pc:picChg>
      </pc:sldChg>
      <pc:sldChg chg="addSp delSp modSp mod setBg">
        <pc:chgData name="Laura Allison - St James" userId="a2bc6511-4f8c-4b45-a8e8-9b6c3a8abb6b" providerId="ADAL" clId="{E568FA5D-6332-4743-91D0-39156D8164D6}" dt="2026-03-05T12:51:33.445" v="593" actId="1076"/>
        <pc:sldMkLst>
          <pc:docMk/>
          <pc:sldMk cId="3131100742" sldId="265"/>
        </pc:sldMkLst>
        <pc:spChg chg="mod">
          <ac:chgData name="Laura Allison - St James" userId="a2bc6511-4f8c-4b45-a8e8-9b6c3a8abb6b" providerId="ADAL" clId="{E568FA5D-6332-4743-91D0-39156D8164D6}" dt="2026-03-05T12:51:26.880" v="589" actId="26606"/>
          <ac:spMkLst>
            <pc:docMk/>
            <pc:sldMk cId="3131100742" sldId="265"/>
            <ac:spMk id="2" creationId="{12F26290-DF41-8F6B-48F2-7E106D0EF6AC}"/>
          </ac:spMkLst>
        </pc:spChg>
        <pc:spChg chg="mod">
          <ac:chgData name="Laura Allison - St James" userId="a2bc6511-4f8c-4b45-a8e8-9b6c3a8abb6b" providerId="ADAL" clId="{E568FA5D-6332-4743-91D0-39156D8164D6}" dt="2026-03-05T12:51:26.880" v="589" actId="26606"/>
          <ac:spMkLst>
            <pc:docMk/>
            <pc:sldMk cId="3131100742" sldId="265"/>
            <ac:spMk id="3" creationId="{0E07AA3F-6898-EBA5-A9A3-77A9050B24AF}"/>
          </ac:spMkLst>
        </pc:spChg>
        <pc:spChg chg="add">
          <ac:chgData name="Laura Allison - St James" userId="a2bc6511-4f8c-4b45-a8e8-9b6c3a8abb6b" providerId="ADAL" clId="{E568FA5D-6332-4743-91D0-39156D8164D6}" dt="2026-03-05T12:51:26.880" v="589" actId="26606"/>
          <ac:spMkLst>
            <pc:docMk/>
            <pc:sldMk cId="3131100742" sldId="265"/>
            <ac:spMk id="16" creationId="{E6995CE5-F890-4ABA-82A2-26507CE8D2A3}"/>
          </ac:spMkLst>
        </pc:spChg>
        <pc:spChg chg="add">
          <ac:chgData name="Laura Allison - St James" userId="a2bc6511-4f8c-4b45-a8e8-9b6c3a8abb6b" providerId="ADAL" clId="{E568FA5D-6332-4743-91D0-39156D8164D6}" dt="2026-03-05T12:51:26.880" v="589" actId="26606"/>
          <ac:spMkLst>
            <pc:docMk/>
            <pc:sldMk cId="3131100742" sldId="265"/>
            <ac:spMk id="17" creationId="{058A14AF-9FB5-4CC7-BA35-E8E85D3EDF0E}"/>
          </ac:spMkLst>
        </pc:spChg>
        <pc:spChg chg="add">
          <ac:chgData name="Laura Allison - St James" userId="a2bc6511-4f8c-4b45-a8e8-9b6c3a8abb6b" providerId="ADAL" clId="{E568FA5D-6332-4743-91D0-39156D8164D6}" dt="2026-03-05T12:51:26.880" v="589" actId="26606"/>
          <ac:spMkLst>
            <pc:docMk/>
            <pc:sldMk cId="3131100742" sldId="265"/>
            <ac:spMk id="18" creationId="{3A9A4357-BD1D-4622-A4FE-766E6AB8DE84}"/>
          </ac:spMkLst>
        </pc:spChg>
        <pc:spChg chg="add">
          <ac:chgData name="Laura Allison - St James" userId="a2bc6511-4f8c-4b45-a8e8-9b6c3a8abb6b" providerId="ADAL" clId="{E568FA5D-6332-4743-91D0-39156D8164D6}" dt="2026-03-05T12:51:26.880" v="589" actId="26606"/>
          <ac:spMkLst>
            <pc:docMk/>
            <pc:sldMk cId="3131100742" sldId="265"/>
            <ac:spMk id="19" creationId="{E659831F-0D9A-4C63-9EBB-8435B85A440F}"/>
          </ac:spMkLst>
        </pc:spChg>
        <pc:picChg chg="add mod">
          <ac:chgData name="Laura Allison - St James" userId="a2bc6511-4f8c-4b45-a8e8-9b6c3a8abb6b" providerId="ADAL" clId="{E568FA5D-6332-4743-91D0-39156D8164D6}" dt="2026-03-05T12:51:33.445" v="593" actId="1076"/>
          <ac:picMkLst>
            <pc:docMk/>
            <pc:sldMk cId="3131100742" sldId="265"/>
            <ac:picMk id="5" creationId="{4BBE7E56-4D88-B8D5-4622-626BC69762DB}"/>
          </ac:picMkLst>
        </pc:picChg>
      </pc:sldChg>
      <pc:sldChg chg="addSp delSp modSp add mod">
        <pc:chgData name="Laura Allison - St James" userId="a2bc6511-4f8c-4b45-a8e8-9b6c3a8abb6b" providerId="ADAL" clId="{E568FA5D-6332-4743-91D0-39156D8164D6}" dt="2026-03-05T12:50:15.408" v="580" actId="1076"/>
        <pc:sldMkLst>
          <pc:docMk/>
          <pc:sldMk cId="0" sldId="275"/>
        </pc:sldMkLst>
        <pc:spChg chg="add mod">
          <ac:chgData name="Laura Allison - St James" userId="a2bc6511-4f8c-4b45-a8e8-9b6c3a8abb6b" providerId="ADAL" clId="{E568FA5D-6332-4743-91D0-39156D8164D6}" dt="2026-03-05T12:50:12.413" v="579" actId="115"/>
          <ac:spMkLst>
            <pc:docMk/>
            <pc:sldMk cId="0" sldId="275"/>
            <ac:spMk id="2" creationId="{633FF426-2AD8-C810-E7FD-2DF8050D5C2E}"/>
          </ac:spMkLst>
        </pc:spChg>
        <pc:spChg chg="add mod">
          <ac:chgData name="Laura Allison - St James" userId="a2bc6511-4f8c-4b45-a8e8-9b6c3a8abb6b" providerId="ADAL" clId="{E568FA5D-6332-4743-91D0-39156D8164D6}" dt="2026-03-05T12:50:15.408" v="580" actId="1076"/>
          <ac:spMkLst>
            <pc:docMk/>
            <pc:sldMk cId="0" sldId="275"/>
            <ac:spMk id="7" creationId="{386AF613-5B81-A543-45F8-1922D06C010A}"/>
          </ac:spMkLst>
        </pc:spChg>
        <pc:picChg chg="mod">
          <ac:chgData name="Laura Allison - St James" userId="a2bc6511-4f8c-4b45-a8e8-9b6c3a8abb6b" providerId="ADAL" clId="{E568FA5D-6332-4743-91D0-39156D8164D6}" dt="2026-03-05T12:47:30.411" v="153" actId="1076"/>
          <ac:picMkLst>
            <pc:docMk/>
            <pc:sldMk cId="0" sldId="275"/>
            <ac:picMk id="10244" creationId="{864A141E-D8EB-72AC-6510-5EDFF07CAF1E}"/>
          </ac:picMkLst>
        </pc:picChg>
      </pc:sldChg>
    </pc:docChg>
  </pc:docChgLst>
  <pc:docChgLst>
    <pc:chgData name="Laura Allison - St James" userId="S::laura.allison@stjames.covmat.org::a2bc6511-4f8c-4b45-a8e8-9b6c3a8abb6b" providerId="AD" clId="Web-{AC2B72B9-0F1C-C7CE-F5AB-0BADD5331626}"/>
    <pc:docChg chg="modSld">
      <pc:chgData name="Laura Allison - St James" userId="S::laura.allison@stjames.covmat.org::a2bc6511-4f8c-4b45-a8e8-9b6c3a8abb6b" providerId="AD" clId="Web-{AC2B72B9-0F1C-C7CE-F5AB-0BADD5331626}" dt="2026-03-06T13:30:47.026" v="1" actId="20577"/>
      <pc:docMkLst>
        <pc:docMk/>
      </pc:docMkLst>
      <pc:sldChg chg="modSp">
        <pc:chgData name="Laura Allison - St James" userId="S::laura.allison@stjames.covmat.org::a2bc6511-4f8c-4b45-a8e8-9b6c3a8abb6b" providerId="AD" clId="Web-{AC2B72B9-0F1C-C7CE-F5AB-0BADD5331626}" dt="2026-03-06T13:30:47.026" v="1" actId="20577"/>
        <pc:sldMkLst>
          <pc:docMk/>
          <pc:sldMk cId="0" sldId="275"/>
        </pc:sldMkLst>
        <pc:spChg chg="mod">
          <ac:chgData name="Laura Allison - St James" userId="S::laura.allison@stjames.covmat.org::a2bc6511-4f8c-4b45-a8e8-9b6c3a8abb6b" providerId="AD" clId="Web-{AC2B72B9-0F1C-C7CE-F5AB-0BADD5331626}" dt="2026-03-06T13:30:47.026" v="1" actId="20577"/>
          <ac:spMkLst>
            <pc:docMk/>
            <pc:sldMk cId="0" sldId="275"/>
            <ac:spMk id="3" creationId="{21501D58-3966-4AC3-B7C3-801A388AE83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D52C67-FEA0-4205-B944-1785AEBD19F4}" type="datetimeFigureOut">
              <a:rPr lang="en-GB" smtClean="0"/>
              <a:t>10/03/2026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626DAF-F92A-4F17-9743-02C98D502F73}" type="slidenum">
              <a:rPr lang="en-GB" smtClean="0"/>
              <a:t>‹#›</a:t>
            </a:fld>
            <a:endParaRPr lang="en-GB"/>
          </a:p>
        </p:txBody>
      </p:sp>
    </p:spTree>
    <p:extLst>
      <p:ext uri="{BB962C8B-B14F-4D97-AF65-F5344CB8AC3E}">
        <p14:creationId xmlns:p14="http://schemas.microsoft.com/office/powerpoint/2010/main" val="220417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A0BD9656-5FC7-B0DC-D92E-B2CCEA07B1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EF9EB005-121C-01A1-E323-3FA621D048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br>
              <a:rPr lang="en-GB" altLang="en-US">
                <a:latin typeface="Letter-join 48" pitchFamily="50" charset="0"/>
              </a:rPr>
            </a:br>
            <a:br>
              <a:rPr lang="en-GB" altLang="en-US">
                <a:latin typeface="Letter-join 48" pitchFamily="50" charset="0"/>
              </a:rPr>
            </a:br>
            <a:endParaRPr lang="en-GB" altLang="en-US"/>
          </a:p>
        </p:txBody>
      </p:sp>
      <p:sp>
        <p:nvSpPr>
          <p:cNvPr id="11268" name="Slide Number Placeholder 3">
            <a:extLst>
              <a:ext uri="{FF2B5EF4-FFF2-40B4-BE49-F238E27FC236}">
                <a16:creationId xmlns:a16="http://schemas.microsoft.com/office/drawing/2014/main" id="{A345B4E4-EEA4-2FB2-C673-8C557A318C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7F0D12C-A09E-4ACF-A2A1-1D0A4C76CA33}" type="slidenum">
              <a:rPr lang="en-GB" altLang="en-US"/>
              <a:pPr>
                <a:spcBef>
                  <a:spcPct val="0"/>
                </a:spcBef>
              </a:pPr>
              <a:t>4</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701B7-4A2C-74BB-C26A-1C6D307688D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DFD3FDA-CF8E-D594-414F-5540EE3992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B724CAF-03AB-8400-445D-B3BDF56EF373}"/>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31B691A7-81B3-66FD-1B4F-4D4BDEFB67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165F9A-F9E3-8335-83DB-15879FB723F8}"/>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601719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04D99-49CF-CD92-25EC-8C08909E2A4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934CEB-9010-45F8-A6AC-D62071C7558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8E5397B-B0DC-6E63-7747-EE47AFC7E991}"/>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E5A6E2F8-0ECF-4086-3D62-729C60F2CD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8C2F04-FF17-EC7A-5F5C-A6E0827EB102}"/>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1644216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EDA4D-EE58-2014-9CD0-C4319CBE59B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A6F3102-94B8-C6D2-65C0-8CD8C9A5CF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2400DFC-2358-1209-C73A-4AD2A42B81FB}"/>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EF952B94-7DD6-FB59-616D-AAEE184CD5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E7A945-994A-DF09-C3CF-FF237F46165D}"/>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4141520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E2C24-DCA9-E30B-DF00-12DDCACBFCA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EBA3CE-B1AE-EFE7-0BFB-5911EC40696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D644F66-9A54-B02D-18C8-74A9E353005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1F69007-30CE-71BC-D58A-2CDC65459397}"/>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6" name="Footer Placeholder 5">
            <a:extLst>
              <a:ext uri="{FF2B5EF4-FFF2-40B4-BE49-F238E27FC236}">
                <a16:creationId xmlns:a16="http://schemas.microsoft.com/office/drawing/2014/main" id="{FA757E79-5E1A-4065-2BCC-D34106CA41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E0D98C-9BE2-28E0-69DD-C27D06CBD04B}"/>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371357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90CC6-D441-7D08-06A0-27F0BB22287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EFFCE3E-27CF-3238-996D-575417EAFB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D4C7B9B-FB8E-B395-133B-9F815CC267F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C260C86-3198-F3BC-ADA6-58D3BA7207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195BDD-25CD-C4A9-5C2C-FC52C3704BA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7644ED1-BA18-E9A0-1923-46A586437A57}"/>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8" name="Footer Placeholder 7">
            <a:extLst>
              <a:ext uri="{FF2B5EF4-FFF2-40B4-BE49-F238E27FC236}">
                <a16:creationId xmlns:a16="http://schemas.microsoft.com/office/drawing/2014/main" id="{03B6AB8B-F9BE-ECB1-0770-51FE4E44BF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B11B053-01B0-1658-C3C6-757AAB302188}"/>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207033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0DA6B-531D-297E-EC39-2F9EF4D2C78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D54F3C8-22FF-8FD3-F4DD-F3E57165FAE1}"/>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4" name="Footer Placeholder 3">
            <a:extLst>
              <a:ext uri="{FF2B5EF4-FFF2-40B4-BE49-F238E27FC236}">
                <a16:creationId xmlns:a16="http://schemas.microsoft.com/office/drawing/2014/main" id="{3639C827-B96F-9E9E-BA22-13572D602E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E4FC0A-50E0-52E3-89A5-9035914C4749}"/>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3723323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5C7812-21E7-68FE-56BC-57271E95C508}"/>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3" name="Footer Placeholder 2">
            <a:extLst>
              <a:ext uri="{FF2B5EF4-FFF2-40B4-BE49-F238E27FC236}">
                <a16:creationId xmlns:a16="http://schemas.microsoft.com/office/drawing/2014/main" id="{BBFB405A-5E9B-F157-BD0D-BF61CE0FB6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AA9839E-4769-C40A-9E9D-C90EE6C01008}"/>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1436419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D10B4-5E63-3B35-985E-84AA33DD70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6C1AD8B-0E28-9A2D-F2F1-83CE12C7CF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9055AF7-701F-E977-0D12-104C1FAF1A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380CA8-4C70-152A-BB45-58C24335EAB7}"/>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6" name="Footer Placeholder 5">
            <a:extLst>
              <a:ext uri="{FF2B5EF4-FFF2-40B4-BE49-F238E27FC236}">
                <a16:creationId xmlns:a16="http://schemas.microsoft.com/office/drawing/2014/main" id="{9A39865C-BBA1-77A9-C0CF-C0B5F5AFD5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562B9B-D2EB-3E41-7AF2-35AFB22F25E5}"/>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266988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AF45A-60BD-BA09-3DF9-E99ADA32724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50B9718-CDD3-A0AE-BB08-8379B92B25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8AC9F6-F3FE-6F2A-B328-51DEC725B3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3DAC71E-43FC-23C4-6651-BB7B890C4ACA}"/>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6" name="Footer Placeholder 5">
            <a:extLst>
              <a:ext uri="{FF2B5EF4-FFF2-40B4-BE49-F238E27FC236}">
                <a16:creationId xmlns:a16="http://schemas.microsoft.com/office/drawing/2014/main" id="{D2A791FE-2EC3-7C64-2647-D1A4C7F2B4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872144-E66D-BEFE-7153-8FBFF152FCCA}"/>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25065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0DA20-7F22-2888-70FC-C7EEDAC875B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DFDC0AC-E344-A5D6-97FD-302379F3471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71EA9AF-761B-4594-9749-53076B8FDCE1}"/>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79C6C9C6-9352-F885-D1F2-38B6D6ED8B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9B9972-668A-CD78-A2DA-993B4A6BD1A7}"/>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2929340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E024AB-2AB4-D345-1258-D59D8D5139B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30CE687-0D04-24C1-E860-AC636CAAA2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D1587B9-CF56-1F7C-A53E-95A8013EE218}"/>
              </a:ext>
            </a:extLst>
          </p:cNvPr>
          <p:cNvSpPr>
            <a:spLocks noGrp="1"/>
          </p:cNvSpPr>
          <p:nvPr>
            <p:ph type="dt" sz="half" idx="10"/>
          </p:nvPr>
        </p:nvSpPr>
        <p:spPr/>
        <p:txBody>
          <a:body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9772DC78-EEA0-8CC7-977B-6EBCD86218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B84E37-A1CE-4A35-B399-592208F7C84A}"/>
              </a:ext>
            </a:extLst>
          </p:cNvPr>
          <p:cNvSpPr>
            <a:spLocks noGrp="1"/>
          </p:cNvSpPr>
          <p:nvPr>
            <p:ph type="sldNum" sz="quarter" idx="12"/>
          </p:nvPr>
        </p:nvSpPr>
        <p:spPr/>
        <p:txBody>
          <a:bodyPr/>
          <a:lstStyle/>
          <a:p>
            <a:fld id="{A4E65EAA-FC69-48EC-92ED-43F9B5BC2FD2}" type="slidenum">
              <a:rPr lang="en-GB" smtClean="0"/>
              <a:t>‹#›</a:t>
            </a:fld>
            <a:endParaRPr lang="en-GB"/>
          </a:p>
        </p:txBody>
      </p:sp>
    </p:spTree>
    <p:extLst>
      <p:ext uri="{BB962C8B-B14F-4D97-AF65-F5344CB8AC3E}">
        <p14:creationId xmlns:p14="http://schemas.microsoft.com/office/powerpoint/2010/main" val="436034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D14865-7558-6A46-12D5-13E5D7EFBC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0499131-A7CC-144D-E1CB-53FBA60F7E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83C209-16E5-B174-F967-8440CB007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E231CCB-797E-41CA-9B38-5377463DAC8C}" type="datetimeFigureOut">
              <a:rPr lang="en-GB" smtClean="0"/>
              <a:t>10/03/2026</a:t>
            </a:fld>
            <a:endParaRPr lang="en-GB"/>
          </a:p>
        </p:txBody>
      </p:sp>
      <p:sp>
        <p:nvSpPr>
          <p:cNvPr id="5" name="Footer Placeholder 4">
            <a:extLst>
              <a:ext uri="{FF2B5EF4-FFF2-40B4-BE49-F238E27FC236}">
                <a16:creationId xmlns:a16="http://schemas.microsoft.com/office/drawing/2014/main" id="{1B39F35C-EFE8-F8DB-9C44-5526729057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391F08F-6E87-A19C-FE22-045C813883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E65EAA-FC69-48EC-92ED-43F9B5BC2FD2}" type="slidenum">
              <a:rPr lang="en-GB" smtClean="0"/>
              <a:t>‹#›</a:t>
            </a:fld>
            <a:endParaRPr lang="en-GB"/>
          </a:p>
        </p:txBody>
      </p:sp>
    </p:spTree>
    <p:extLst>
      <p:ext uri="{BB962C8B-B14F-4D97-AF65-F5344CB8AC3E}">
        <p14:creationId xmlns:p14="http://schemas.microsoft.com/office/powerpoint/2010/main" val="197145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thirdspacelearning.com/blog/category/home-learnin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1" name="Rectangle 1060">
            <a:extLst>
              <a:ext uri="{FF2B5EF4-FFF2-40B4-BE49-F238E27FC236}">
                <a16:creationId xmlns:a16="http://schemas.microsoft.com/office/drawing/2014/main" id="{F0AED851-54B9-4765-92D2-F0BE443BE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5130A77-3013-B7ED-7B58-0FDA18C0AC4A}"/>
              </a:ext>
            </a:extLst>
          </p:cNvPr>
          <p:cNvSpPr txBox="1"/>
          <p:nvPr/>
        </p:nvSpPr>
        <p:spPr>
          <a:xfrm>
            <a:off x="6774024" y="1617708"/>
            <a:ext cx="4954288" cy="238760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800" b="1" u="sng" kern="1200" dirty="0">
                <a:solidFill>
                  <a:schemeClr val="tx1"/>
                </a:solidFill>
                <a:latin typeface="Letter-join No-Lead 32" panose="02000505000000020003" pitchFamily="50" charset="0"/>
                <a:ea typeface="+mj-ea"/>
                <a:cs typeface="+mj-cs"/>
              </a:rPr>
              <a:t>Year 4 Multiplication Tables Check (MTC) 2026 </a:t>
            </a:r>
          </a:p>
        </p:txBody>
      </p:sp>
      <p:sp>
        <p:nvSpPr>
          <p:cNvPr id="1062" name="Rectangle 1061">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Rectangle 106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824"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t James CoE Academy">
            <a:extLst>
              <a:ext uri="{FF2B5EF4-FFF2-40B4-BE49-F238E27FC236}">
                <a16:creationId xmlns:a16="http://schemas.microsoft.com/office/drawing/2014/main" id="{B7188FAE-2990-7917-6523-5384B0215C9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94330" y="1240227"/>
            <a:ext cx="3787085" cy="4377545"/>
          </a:xfrm>
          <a:prstGeom prst="rect">
            <a:avLst/>
          </a:prstGeom>
          <a:noFill/>
          <a:extLst>
            <a:ext uri="{909E8E84-426E-40DD-AFC4-6F175D3DCCD1}">
              <a14:hiddenFill xmlns:a14="http://schemas.microsoft.com/office/drawing/2010/main">
                <a:solidFill>
                  <a:srgbClr val="FFFFFF"/>
                </a:solidFill>
              </a14:hiddenFill>
            </a:ext>
          </a:extLst>
        </p:spPr>
      </p:pic>
      <p:grpSp>
        <p:nvGrpSpPr>
          <p:cNvPr id="1056" name="Group 105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60480" y="2984992"/>
            <a:ext cx="731521" cy="673460"/>
            <a:chOff x="3940602" y="308034"/>
            <a:chExt cx="2116791" cy="3428999"/>
          </a:xfrm>
          <a:solidFill>
            <a:schemeClr val="accent4"/>
          </a:solidFill>
        </p:grpSpPr>
        <p:sp>
          <p:nvSpPr>
            <p:cNvPr id="1064" name="Rectangle 106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8" name="Rectangle 105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Rectangle 106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90180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1516F-3BF3-1FA1-9411-7402311EA75B}"/>
              </a:ext>
            </a:extLst>
          </p:cNvPr>
          <p:cNvSpPr>
            <a:spLocks noGrp="1"/>
          </p:cNvSpPr>
          <p:nvPr>
            <p:ph type="title"/>
          </p:nvPr>
        </p:nvSpPr>
        <p:spPr/>
        <p:txBody>
          <a:bodyPr>
            <a:normAutofit/>
          </a:bodyPr>
          <a:lstStyle/>
          <a:p>
            <a:r>
              <a:rPr lang="en-GB" sz="4000" u="sng" dirty="0">
                <a:latin typeface="Letter-join No-Lead 32" panose="02000505000000020003" pitchFamily="50" charset="0"/>
              </a:rPr>
              <a:t>What is the MTC?</a:t>
            </a:r>
          </a:p>
        </p:txBody>
      </p:sp>
      <p:sp>
        <p:nvSpPr>
          <p:cNvPr id="3" name="Content Placeholder 2">
            <a:extLst>
              <a:ext uri="{FF2B5EF4-FFF2-40B4-BE49-F238E27FC236}">
                <a16:creationId xmlns:a16="http://schemas.microsoft.com/office/drawing/2014/main" id="{89765D23-97FA-1767-AB9F-A1A92A5E0867}"/>
              </a:ext>
            </a:extLst>
          </p:cNvPr>
          <p:cNvSpPr>
            <a:spLocks noGrp="1"/>
          </p:cNvSpPr>
          <p:nvPr>
            <p:ph idx="1"/>
          </p:nvPr>
        </p:nvSpPr>
        <p:spPr/>
        <p:txBody>
          <a:bodyPr/>
          <a:lstStyle/>
          <a:p>
            <a:r>
              <a:rPr lang="en-GB" dirty="0">
                <a:latin typeface="Letter-join No-Lead 32" panose="02000505000000020003" pitchFamily="50" charset="0"/>
              </a:rPr>
              <a:t>The </a:t>
            </a:r>
            <a:r>
              <a:rPr lang="en-GB" b="1" dirty="0">
                <a:latin typeface="Letter-join No-Lead 32" panose="02000505000000020003" pitchFamily="50" charset="0"/>
              </a:rPr>
              <a:t>MTC (Multiplication Tables Check)</a:t>
            </a:r>
            <a:r>
              <a:rPr lang="en-GB" dirty="0">
                <a:latin typeface="Letter-join No-Lead 32" panose="02000505000000020003" pitchFamily="50" charset="0"/>
              </a:rPr>
              <a:t> is a short online test for Year 4 pupils in England.</a:t>
            </a:r>
          </a:p>
          <a:p>
            <a:endParaRPr lang="en-GB" dirty="0">
              <a:latin typeface="Letter-join No-Lead 32" panose="02000505000000020003" pitchFamily="50" charset="0"/>
            </a:endParaRPr>
          </a:p>
          <a:p>
            <a:r>
              <a:rPr lang="en-GB" dirty="0">
                <a:latin typeface="Letter-join No-Lead 32" panose="02000505000000020003" pitchFamily="50" charset="0"/>
              </a:rPr>
              <a:t>It checks how well children know their multiplication tables up to 12 × 12.</a:t>
            </a:r>
          </a:p>
          <a:p>
            <a:endParaRPr lang="en-GB" dirty="0">
              <a:latin typeface="Letter-join No-Lead 32" panose="02000505000000020003" pitchFamily="50" charset="0"/>
            </a:endParaRPr>
          </a:p>
          <a:p>
            <a:r>
              <a:rPr lang="en-GB" dirty="0">
                <a:latin typeface="Letter-join No-Lead 32" panose="02000505000000020003" pitchFamily="50" charset="0"/>
              </a:rPr>
              <a:t>The check is statutory  for all Year 4 pupils (required by the government).</a:t>
            </a:r>
          </a:p>
          <a:p>
            <a:pPr marL="0" indent="0">
              <a:buNone/>
            </a:pPr>
            <a:endParaRPr lang="en-GB" dirty="0"/>
          </a:p>
        </p:txBody>
      </p:sp>
    </p:spTree>
    <p:extLst>
      <p:ext uri="{BB962C8B-B14F-4D97-AF65-F5344CB8AC3E}">
        <p14:creationId xmlns:p14="http://schemas.microsoft.com/office/powerpoint/2010/main" val="2870378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4FC0D0-5BD5-FC75-7E46-676DD91C2251}"/>
              </a:ext>
            </a:extLst>
          </p:cNvPr>
          <p:cNvSpPr>
            <a:spLocks noGrp="1"/>
          </p:cNvSpPr>
          <p:nvPr>
            <p:ph idx="1"/>
          </p:nvPr>
        </p:nvSpPr>
        <p:spPr>
          <a:xfrm>
            <a:off x="838200" y="1253331"/>
            <a:ext cx="10515600" cy="4351338"/>
          </a:xfrm>
        </p:spPr>
        <p:txBody>
          <a:bodyPr vert="horz" lIns="91440" tIns="45720" rIns="91440" bIns="45720" rtlCol="0" anchor="t">
            <a:normAutofit/>
          </a:bodyPr>
          <a:lstStyle/>
          <a:p>
            <a:pPr marL="0" indent="0">
              <a:buNone/>
            </a:pPr>
            <a:r>
              <a:rPr lang="en-GB" dirty="0">
                <a:latin typeface="Letter-join No-Lead 32"/>
              </a:rPr>
              <a:t>The MTC determines if Year 4 children can fluently recall their multiplication tables. </a:t>
            </a:r>
          </a:p>
          <a:p>
            <a:pPr marL="0" indent="0">
              <a:buNone/>
            </a:pPr>
            <a:endParaRPr lang="en-GB" dirty="0">
              <a:latin typeface="Letter-join No-Lead 32" panose="02000505000000020003" pitchFamily="50" charset="0"/>
            </a:endParaRPr>
          </a:p>
          <a:p>
            <a:pPr marL="0" indent="0">
              <a:buNone/>
            </a:pPr>
            <a:r>
              <a:rPr lang="en-GB" dirty="0">
                <a:latin typeface="Letter-join No-Lead 32"/>
              </a:rPr>
              <a:t>It is designed to help schools identify which children require more support in learning their times tables. </a:t>
            </a:r>
          </a:p>
          <a:p>
            <a:pPr marL="0" indent="0">
              <a:buNone/>
            </a:pPr>
            <a:endParaRPr lang="en-GB" dirty="0">
              <a:latin typeface="Letter-join No-Lead 32" panose="02000505000000020003" pitchFamily="50" charset="0"/>
            </a:endParaRPr>
          </a:p>
          <a:p>
            <a:pPr marL="0" indent="0">
              <a:buNone/>
            </a:pPr>
            <a:r>
              <a:rPr lang="en-GB" dirty="0">
                <a:latin typeface="Letter-join No-Lead 32"/>
              </a:rPr>
              <a:t>There is no ‘pass’ rate or threshold which means that children will not be expected to re-sit the check. The average score is 22. Ideally we will be aiming for 25</a:t>
            </a:r>
            <a:endParaRPr lang="en-GB" dirty="0">
              <a:latin typeface="Letter-join No-Lead 32" panose="02000505000000020003" pitchFamily="50" charset="0"/>
            </a:endParaRPr>
          </a:p>
        </p:txBody>
      </p:sp>
      <p:sp>
        <p:nvSpPr>
          <p:cNvPr id="4" name="TextBox 3">
            <a:extLst>
              <a:ext uri="{FF2B5EF4-FFF2-40B4-BE49-F238E27FC236}">
                <a16:creationId xmlns:a16="http://schemas.microsoft.com/office/drawing/2014/main" id="{CE021F26-3D16-8D9F-D086-1B254189C6D7}"/>
              </a:ext>
            </a:extLst>
          </p:cNvPr>
          <p:cNvSpPr txBox="1"/>
          <p:nvPr/>
        </p:nvSpPr>
        <p:spPr>
          <a:xfrm>
            <a:off x="838200" y="314632"/>
            <a:ext cx="3519948" cy="523220"/>
          </a:xfrm>
          <a:prstGeom prst="rect">
            <a:avLst/>
          </a:prstGeom>
          <a:noFill/>
        </p:spPr>
        <p:txBody>
          <a:bodyPr wrap="square" rtlCol="0">
            <a:spAutoFit/>
          </a:bodyPr>
          <a:lstStyle/>
          <a:p>
            <a:r>
              <a:rPr lang="en-GB" sz="2800" b="1" u="sng" dirty="0">
                <a:latin typeface="Letter-join No-Lead 32" panose="02000505000000020003" pitchFamily="50" charset="0"/>
              </a:rPr>
              <a:t>The purpose</a:t>
            </a:r>
          </a:p>
        </p:txBody>
      </p:sp>
      <p:pic>
        <p:nvPicPr>
          <p:cNvPr id="2050" name="Picture 2" descr="Times tables: Practice Bundle ...">
            <a:extLst>
              <a:ext uri="{FF2B5EF4-FFF2-40B4-BE49-F238E27FC236}">
                <a16:creationId xmlns:a16="http://schemas.microsoft.com/office/drawing/2014/main" id="{8B07C0AC-7FD5-E7F4-98A7-99C7A9F42D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140" y="5181641"/>
            <a:ext cx="1269181" cy="1263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314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1">
            <a:extLst>
              <a:ext uri="{FF2B5EF4-FFF2-40B4-BE49-F238E27FC236}">
                <a16:creationId xmlns:a16="http://schemas.microsoft.com/office/drawing/2014/main" id="{864A141E-D8EB-72AC-6510-5EDFF07CA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326" y="3590721"/>
            <a:ext cx="5102225" cy="30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1501D58-3966-4AC3-B7C3-801A388AE830}"/>
              </a:ext>
            </a:extLst>
          </p:cNvPr>
          <p:cNvSpPr txBox="1"/>
          <p:nvPr/>
        </p:nvSpPr>
        <p:spPr>
          <a:xfrm>
            <a:off x="6959601" y="3314700"/>
            <a:ext cx="3573463" cy="3416300"/>
          </a:xfrm>
          <a:prstGeom prst="rect">
            <a:avLst/>
          </a:prstGeom>
          <a:solidFill>
            <a:schemeClr val="accent3">
              <a:lumMod val="60000"/>
              <a:lumOff val="40000"/>
            </a:schemeClr>
          </a:solidFill>
        </p:spPr>
        <p:txBody>
          <a:bodyPr lIns="91440" tIns="45720" rIns="91440" bIns="45720" anchor="t">
            <a:spAutoFit/>
          </a:bodyPr>
          <a:lstStyle/>
          <a:p>
            <a:pPr>
              <a:defRPr/>
            </a:pPr>
            <a:r>
              <a:rPr lang="en-GB" dirty="0">
                <a:latin typeface="Letter-join 48"/>
              </a:rPr>
              <a:t>If children know, </a:t>
            </a:r>
            <a:endParaRPr lang="en-US" dirty="0">
              <a:latin typeface="Letter-join 48"/>
            </a:endParaRPr>
          </a:p>
          <a:p>
            <a:pPr>
              <a:defRPr/>
            </a:pPr>
            <a:r>
              <a:rPr lang="en-GB" dirty="0">
                <a:latin typeface="Letter-join 48"/>
              </a:rPr>
              <a:t>5 x 7</a:t>
            </a:r>
          </a:p>
          <a:p>
            <a:pPr>
              <a:defRPr/>
            </a:pPr>
            <a:r>
              <a:rPr lang="en-GB" dirty="0">
                <a:latin typeface="Letter-join 48"/>
              </a:rPr>
              <a:t>9 x 7</a:t>
            </a:r>
          </a:p>
          <a:p>
            <a:pPr>
              <a:defRPr/>
            </a:pPr>
            <a:r>
              <a:rPr lang="en-GB" dirty="0">
                <a:latin typeface="Letter-join 48"/>
              </a:rPr>
              <a:t>6 x 7</a:t>
            </a:r>
          </a:p>
          <a:p>
            <a:pPr>
              <a:defRPr/>
            </a:pPr>
            <a:endParaRPr lang="en-GB" dirty="0">
              <a:latin typeface="Letter-join 48" panose="02000805000000020003" pitchFamily="50" charset="0"/>
            </a:endParaRPr>
          </a:p>
          <a:p>
            <a:pPr>
              <a:defRPr/>
            </a:pPr>
            <a:r>
              <a:rPr lang="en-GB">
                <a:latin typeface="Letter-join 48"/>
              </a:rPr>
              <a:t>Then they can work out,</a:t>
            </a:r>
          </a:p>
          <a:p>
            <a:pPr>
              <a:defRPr/>
            </a:pPr>
            <a:r>
              <a:rPr lang="en-GB" dirty="0">
                <a:latin typeface="Letter-join 48"/>
              </a:rPr>
              <a:t>500 x 7</a:t>
            </a:r>
          </a:p>
          <a:p>
            <a:pPr>
              <a:defRPr/>
            </a:pPr>
            <a:r>
              <a:rPr lang="en-GB" dirty="0">
                <a:latin typeface="Letter-join 48"/>
              </a:rPr>
              <a:t>90 x 7 </a:t>
            </a:r>
          </a:p>
          <a:p>
            <a:pPr>
              <a:defRPr/>
            </a:pPr>
            <a:r>
              <a:rPr lang="en-GB" dirty="0">
                <a:latin typeface="Letter-join 48"/>
              </a:rPr>
              <a:t>6 x 7</a:t>
            </a:r>
          </a:p>
          <a:p>
            <a:pPr>
              <a:defRPr/>
            </a:pPr>
            <a:endParaRPr lang="en-GB" dirty="0">
              <a:latin typeface="Letter-join 48" panose="02000805000000020003" pitchFamily="50" charset="0"/>
            </a:endParaRPr>
          </a:p>
          <a:p>
            <a:pPr>
              <a:defRPr/>
            </a:pPr>
            <a:r>
              <a:rPr lang="en-GB" dirty="0">
                <a:latin typeface="Letter-join 48"/>
              </a:rPr>
              <a:t>These test papers in Year 6 are timed.</a:t>
            </a:r>
          </a:p>
        </p:txBody>
      </p:sp>
      <p:sp>
        <p:nvSpPr>
          <p:cNvPr id="2" name="Content Placeholder 2">
            <a:extLst>
              <a:ext uri="{FF2B5EF4-FFF2-40B4-BE49-F238E27FC236}">
                <a16:creationId xmlns:a16="http://schemas.microsoft.com/office/drawing/2014/main" id="{633FF426-2AD8-C810-E7FD-2DF8050D5C2E}"/>
              </a:ext>
            </a:extLst>
          </p:cNvPr>
          <p:cNvSpPr txBox="1">
            <a:spLocks/>
          </p:cNvSpPr>
          <p:nvPr/>
        </p:nvSpPr>
        <p:spPr>
          <a:xfrm>
            <a:off x="594852" y="23515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latin typeface="Letter-join No-Lead 32" panose="02000505000000020003" pitchFamily="50" charset="0"/>
              </a:rPr>
              <a:t>Impact through the school </a:t>
            </a:r>
          </a:p>
        </p:txBody>
      </p:sp>
      <p:sp>
        <p:nvSpPr>
          <p:cNvPr id="7" name="Content Placeholder 2">
            <a:extLst>
              <a:ext uri="{FF2B5EF4-FFF2-40B4-BE49-F238E27FC236}">
                <a16:creationId xmlns:a16="http://schemas.microsoft.com/office/drawing/2014/main" id="{386AF613-5B81-A543-45F8-1922D06C010A}"/>
              </a:ext>
            </a:extLst>
          </p:cNvPr>
          <p:cNvSpPr txBox="1">
            <a:spLocks/>
          </p:cNvSpPr>
          <p:nvPr/>
        </p:nvSpPr>
        <p:spPr>
          <a:xfrm>
            <a:off x="688258" y="1091610"/>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latin typeface="Letter-join No-Lead 32"/>
              </a:rPr>
              <a:t>Although they will not have to retake this, times tables are essential in other areas of Maths. At the moment we are learning about fractions, this becomes so much easier when children know the times tables.</a:t>
            </a:r>
            <a:endParaRPr lang="en-GB" sz="2400" dirty="0">
              <a:latin typeface="Letter-join No-Lead 32" panose="02000505000000020003" pitchFamily="50" charset="0"/>
            </a:endParaRPr>
          </a:p>
          <a:p>
            <a:pPr marL="0" indent="0">
              <a:buFont typeface="Arial" panose="020B0604020202020204" pitchFamily="34" charset="0"/>
              <a:buNone/>
            </a:pPr>
            <a:r>
              <a:rPr lang="en-GB" sz="2400" dirty="0">
                <a:latin typeface="Letter-join No-Lead 32"/>
              </a:rPr>
              <a:t>In Year 6, when they sit their SATS, the arithmetic paper relies on quick recall of multiplication to help solve larger questions.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81" name="Arc 308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D285E9-BE08-42B1-4A1B-F35E4D8BF5AD}"/>
              </a:ext>
            </a:extLst>
          </p:cNvPr>
          <p:cNvSpPr>
            <a:spLocks noGrp="1"/>
          </p:cNvSpPr>
          <p:nvPr>
            <p:ph type="title"/>
          </p:nvPr>
        </p:nvSpPr>
        <p:spPr>
          <a:xfrm>
            <a:off x="5329176" y="658879"/>
            <a:ext cx="5458838" cy="1325563"/>
          </a:xfrm>
        </p:spPr>
        <p:txBody>
          <a:bodyPr>
            <a:normAutofit/>
          </a:bodyPr>
          <a:lstStyle/>
          <a:p>
            <a:r>
              <a:rPr lang="en-GB" sz="3200" b="1" u="sng" dirty="0">
                <a:latin typeface="Letter-join No-Lead 32" panose="02000505000000020003" pitchFamily="50" charset="0"/>
              </a:rPr>
              <a:t>How the check is carried out</a:t>
            </a:r>
          </a:p>
        </p:txBody>
      </p:sp>
      <p:sp>
        <p:nvSpPr>
          <p:cNvPr id="3083" name="Freeform: Shape 308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8F641D9-35F8-C51F-26C6-645DC5FCD4D7}"/>
              </a:ext>
            </a:extLst>
          </p:cNvPr>
          <p:cNvSpPr>
            <a:spLocks noGrp="1"/>
          </p:cNvSpPr>
          <p:nvPr>
            <p:ph idx="1"/>
          </p:nvPr>
        </p:nvSpPr>
        <p:spPr>
          <a:xfrm>
            <a:off x="4784453" y="1852454"/>
            <a:ext cx="6548284" cy="5496231"/>
          </a:xfrm>
        </p:spPr>
        <p:txBody>
          <a:bodyPr>
            <a:normAutofit/>
          </a:bodyPr>
          <a:lstStyle/>
          <a:p>
            <a:r>
              <a:rPr lang="en-GB" sz="2400" dirty="0">
                <a:latin typeface="Letter-join No-Lead 32" panose="02000505000000020003" pitchFamily="50" charset="0"/>
              </a:rPr>
              <a:t>The check will be fully digital and answers will be entered through an on-screen number pad. </a:t>
            </a:r>
          </a:p>
          <a:p>
            <a:endParaRPr lang="en-GB" sz="2400" dirty="0">
              <a:latin typeface="Letter-join No-Lead 32" panose="02000505000000020003" pitchFamily="50" charset="0"/>
            </a:endParaRPr>
          </a:p>
          <a:p>
            <a:r>
              <a:rPr lang="en-GB" sz="2400" dirty="0">
                <a:latin typeface="Letter-join No-Lead 32" panose="02000505000000020003" pitchFamily="50" charset="0"/>
              </a:rPr>
              <a:t>The children will have 6 seconds from the time the question appears to input their answer. </a:t>
            </a:r>
          </a:p>
          <a:p>
            <a:endParaRPr lang="en-GB" sz="2400" dirty="0">
              <a:latin typeface="Letter-join No-Lead 32" panose="02000505000000020003" pitchFamily="50" charset="0"/>
            </a:endParaRPr>
          </a:p>
          <a:p>
            <a:r>
              <a:rPr lang="en-GB" sz="2400" dirty="0">
                <a:latin typeface="Letter-join No-Lead 32" panose="02000505000000020003" pitchFamily="50" charset="0"/>
              </a:rPr>
              <a:t>There will be a total of 25 questions. </a:t>
            </a:r>
          </a:p>
          <a:p>
            <a:endParaRPr lang="en-GB" sz="2400" dirty="0">
              <a:latin typeface="Letter-join No-Lead 32" panose="02000505000000020003" pitchFamily="50" charset="0"/>
            </a:endParaRPr>
          </a:p>
          <a:p>
            <a:r>
              <a:rPr lang="en-GB" sz="2400" dirty="0">
                <a:latin typeface="Letter-join No-Lead 32" panose="02000505000000020003" pitchFamily="50" charset="0"/>
              </a:rPr>
              <a:t>There will be an opportunity for you to look and have a go at a test example today on TTRS. Children are used to how the test works now. </a:t>
            </a:r>
          </a:p>
        </p:txBody>
      </p:sp>
      <p:pic>
        <p:nvPicPr>
          <p:cNvPr id="5" name="Picture 4">
            <a:extLst>
              <a:ext uri="{FF2B5EF4-FFF2-40B4-BE49-F238E27FC236}">
                <a16:creationId xmlns:a16="http://schemas.microsoft.com/office/drawing/2014/main" id="{159B9FA5-40FD-2E77-C297-2CE2FC931E8D}"/>
              </a:ext>
            </a:extLst>
          </p:cNvPr>
          <p:cNvPicPr>
            <a:picLocks noChangeAspect="1"/>
          </p:cNvPicPr>
          <p:nvPr/>
        </p:nvPicPr>
        <p:blipFill>
          <a:blip r:embed="rId2"/>
          <a:stretch>
            <a:fillRect/>
          </a:stretch>
        </p:blipFill>
        <p:spPr>
          <a:xfrm>
            <a:off x="551692" y="540037"/>
            <a:ext cx="3594918" cy="4323690"/>
          </a:xfrm>
          <a:prstGeom prst="rect">
            <a:avLst/>
          </a:prstGeom>
        </p:spPr>
      </p:pic>
    </p:spTree>
    <p:extLst>
      <p:ext uri="{BB962C8B-B14F-4D97-AF65-F5344CB8AC3E}">
        <p14:creationId xmlns:p14="http://schemas.microsoft.com/office/powerpoint/2010/main" val="3985579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B5265-959F-4323-08CE-36B03070C600}"/>
              </a:ext>
            </a:extLst>
          </p:cNvPr>
          <p:cNvSpPr>
            <a:spLocks noGrp="1"/>
          </p:cNvSpPr>
          <p:nvPr>
            <p:ph type="title"/>
          </p:nvPr>
        </p:nvSpPr>
        <p:spPr/>
        <p:txBody>
          <a:bodyPr/>
          <a:lstStyle/>
          <a:p>
            <a:r>
              <a:rPr lang="en-GB" b="1" u="sng" dirty="0">
                <a:latin typeface="Letter-join No-Lead 32" panose="02000505000000020003" pitchFamily="50" charset="0"/>
              </a:rPr>
              <a:t>The check questions</a:t>
            </a:r>
          </a:p>
        </p:txBody>
      </p:sp>
      <p:sp>
        <p:nvSpPr>
          <p:cNvPr id="3" name="Content Placeholder 2">
            <a:extLst>
              <a:ext uri="{FF2B5EF4-FFF2-40B4-BE49-F238E27FC236}">
                <a16:creationId xmlns:a16="http://schemas.microsoft.com/office/drawing/2014/main" id="{CEA603D8-38D3-3261-AA98-4834B3A0EC17}"/>
              </a:ext>
            </a:extLst>
          </p:cNvPr>
          <p:cNvSpPr>
            <a:spLocks noGrp="1"/>
          </p:cNvSpPr>
          <p:nvPr>
            <p:ph idx="1"/>
          </p:nvPr>
        </p:nvSpPr>
        <p:spPr/>
        <p:txBody>
          <a:bodyPr>
            <a:normAutofit lnSpcReduction="10000"/>
          </a:bodyPr>
          <a:lstStyle/>
          <a:p>
            <a:r>
              <a:rPr lang="en-GB" dirty="0">
                <a:latin typeface="Letter-join No-Lead 32" panose="02000505000000020003" pitchFamily="50" charset="0"/>
              </a:rPr>
              <a:t>Each child will be randomly assigned a set of questions. There will only be multiplication questions in the check, not division facts.</a:t>
            </a:r>
          </a:p>
          <a:p>
            <a:endParaRPr lang="en-GB" dirty="0">
              <a:latin typeface="Letter-join No-Lead 32" panose="02000505000000020003" pitchFamily="50" charset="0"/>
            </a:endParaRPr>
          </a:p>
          <a:p>
            <a:r>
              <a:rPr lang="en-GB" dirty="0">
                <a:latin typeface="Letter-join No-Lead 32" panose="02000505000000020003" pitchFamily="50" charset="0"/>
              </a:rPr>
              <a:t>The 6, 7, 8, 9 and 12 times tables are more than likely to be asked.</a:t>
            </a:r>
          </a:p>
          <a:p>
            <a:endParaRPr lang="en-GB" dirty="0">
              <a:latin typeface="Letter-join No-Lead 32" panose="02000505000000020003" pitchFamily="50" charset="0"/>
            </a:endParaRPr>
          </a:p>
          <a:p>
            <a:r>
              <a:rPr lang="en-GB" dirty="0">
                <a:latin typeface="Letter-join No-Lead 32" panose="02000505000000020003" pitchFamily="50" charset="0"/>
              </a:rPr>
              <a:t>Reversal of questions (e.g. 8 x 6 and 6 x 8) will not be asked in the same check. </a:t>
            </a:r>
          </a:p>
          <a:p>
            <a:endParaRPr lang="en-GB" dirty="0">
              <a:latin typeface="Letter-join No-Lead 32" panose="02000505000000020003" pitchFamily="50" charset="0"/>
            </a:endParaRPr>
          </a:p>
          <a:p>
            <a:r>
              <a:rPr lang="en-GB" dirty="0">
                <a:latin typeface="Letter-join No-Lead 32" panose="02000505000000020003" pitchFamily="50" charset="0"/>
              </a:rPr>
              <a:t>Children will not see their individual results when they complete the check, we will share the results with you once received. </a:t>
            </a:r>
          </a:p>
        </p:txBody>
      </p:sp>
      <p:pic>
        <p:nvPicPr>
          <p:cNvPr id="4" name="Picture 2" descr="Times tables: Practice Bundle ...">
            <a:extLst>
              <a:ext uri="{FF2B5EF4-FFF2-40B4-BE49-F238E27FC236}">
                <a16:creationId xmlns:a16="http://schemas.microsoft.com/office/drawing/2014/main" id="{14B96CC1-492B-A603-3BFB-1BA7CB7B3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89254" y="365125"/>
            <a:ext cx="979970" cy="975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127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26290-DF41-8F6B-48F2-7E106D0EF6AC}"/>
              </a:ext>
            </a:extLst>
          </p:cNvPr>
          <p:cNvSpPr>
            <a:spLocks noGrp="1"/>
          </p:cNvSpPr>
          <p:nvPr>
            <p:ph type="title"/>
          </p:nvPr>
        </p:nvSpPr>
        <p:spPr>
          <a:xfrm>
            <a:off x="793662" y="386930"/>
            <a:ext cx="10066122" cy="1298448"/>
          </a:xfrm>
        </p:spPr>
        <p:txBody>
          <a:bodyPr anchor="b">
            <a:normAutofit/>
          </a:bodyPr>
          <a:lstStyle/>
          <a:p>
            <a:r>
              <a:rPr lang="en-GB" sz="4800" b="1" u="sng">
                <a:latin typeface="Letter-join No-Lead 32" panose="02000505000000020003" pitchFamily="50" charset="0"/>
              </a:rPr>
              <a:t>When will the check take place?</a:t>
            </a:r>
          </a:p>
        </p:txBody>
      </p:sp>
      <p:sp>
        <p:nvSpPr>
          <p:cNvPr id="18" name="Rectangle 17">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E07AA3F-6898-EBA5-A9A3-77A9050B24AF}"/>
              </a:ext>
            </a:extLst>
          </p:cNvPr>
          <p:cNvSpPr>
            <a:spLocks noGrp="1"/>
          </p:cNvSpPr>
          <p:nvPr>
            <p:ph idx="1"/>
          </p:nvPr>
        </p:nvSpPr>
        <p:spPr>
          <a:xfrm>
            <a:off x="793661" y="2599509"/>
            <a:ext cx="4530898" cy="3639450"/>
          </a:xfrm>
        </p:spPr>
        <p:txBody>
          <a:bodyPr anchor="ctr">
            <a:normAutofit/>
          </a:bodyPr>
          <a:lstStyle/>
          <a:p>
            <a:r>
              <a:rPr lang="en-GB" sz="2000">
                <a:latin typeface="Letter-join No-Lead 32"/>
              </a:rPr>
              <a:t>There will be a 2-week window in June 2026 for schools to administer the check (1</a:t>
            </a:r>
            <a:r>
              <a:rPr lang="en-GB" sz="2000" baseline="30000">
                <a:latin typeface="Letter-join No-Lead 32"/>
              </a:rPr>
              <a:t>st</a:t>
            </a:r>
            <a:r>
              <a:rPr lang="en-GB" sz="2000">
                <a:latin typeface="Letter-join No-Lead 32"/>
              </a:rPr>
              <a:t> June – 12</a:t>
            </a:r>
            <a:r>
              <a:rPr lang="en-GB" sz="2000" baseline="30000">
                <a:latin typeface="Letter-join No-Lead 32"/>
              </a:rPr>
              <a:t>th</a:t>
            </a:r>
            <a:r>
              <a:rPr lang="en-GB" sz="2000">
                <a:latin typeface="Letter-join No-Lead 32"/>
              </a:rPr>
              <a:t> June). </a:t>
            </a:r>
          </a:p>
          <a:p>
            <a:pPr marL="0" indent="0">
              <a:buNone/>
            </a:pPr>
            <a:endParaRPr lang="en-GB" sz="2000">
              <a:latin typeface="Letter-join No-Lead 32" panose="02000505000000020003" pitchFamily="50" charset="0"/>
            </a:endParaRPr>
          </a:p>
          <a:p>
            <a:r>
              <a:rPr lang="en-GB" sz="2000">
                <a:latin typeface="Letter-join No-Lead 32" panose="02000505000000020003" pitchFamily="50" charset="0"/>
              </a:rPr>
              <a:t>There is no set day to administer the check. </a:t>
            </a:r>
          </a:p>
          <a:p>
            <a:pPr marL="0" indent="0">
              <a:buNone/>
            </a:pPr>
            <a:endParaRPr lang="en-GB" sz="2000">
              <a:latin typeface="Letter-join No-Lead 32" panose="02000505000000020003" pitchFamily="50" charset="0"/>
            </a:endParaRPr>
          </a:p>
          <a:p>
            <a:r>
              <a:rPr lang="en-GB" sz="2000" dirty="0">
                <a:latin typeface="Letter-join No-Lead 32"/>
              </a:rPr>
              <a:t>An additional week is available for schools to catch up on any absences or technical delays. </a:t>
            </a:r>
          </a:p>
          <a:p>
            <a:pPr marL="0" indent="0">
              <a:buNone/>
            </a:pPr>
            <a:endParaRPr lang="en-GB" sz="2000">
              <a:latin typeface="Letter-join No-Lead 32" panose="02000505000000020003" pitchFamily="50" charset="0"/>
            </a:endParaRPr>
          </a:p>
        </p:txBody>
      </p:sp>
      <p:pic>
        <p:nvPicPr>
          <p:cNvPr id="5" name="Picture 4" descr="A calendar with red lines&#10;&#10;AI-generated content may be incorrect.">
            <a:extLst>
              <a:ext uri="{FF2B5EF4-FFF2-40B4-BE49-F238E27FC236}">
                <a16:creationId xmlns:a16="http://schemas.microsoft.com/office/drawing/2014/main" id="{4BBE7E56-4D88-B8D5-4622-626BC69762DB}"/>
              </a:ext>
            </a:extLst>
          </p:cNvPr>
          <p:cNvPicPr>
            <a:picLocks noChangeAspect="1"/>
          </p:cNvPicPr>
          <p:nvPr/>
        </p:nvPicPr>
        <p:blipFill>
          <a:blip r:embed="rId2"/>
          <a:stretch>
            <a:fillRect/>
          </a:stretch>
        </p:blipFill>
        <p:spPr>
          <a:xfrm>
            <a:off x="6235045" y="2599509"/>
            <a:ext cx="3882349" cy="2921468"/>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1100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938B-135B-BA16-AC7D-993FADE8F926}"/>
              </a:ext>
            </a:extLst>
          </p:cNvPr>
          <p:cNvSpPr>
            <a:spLocks noGrp="1"/>
          </p:cNvSpPr>
          <p:nvPr>
            <p:ph type="title"/>
          </p:nvPr>
        </p:nvSpPr>
        <p:spPr/>
        <p:txBody>
          <a:bodyPr>
            <a:normAutofit/>
          </a:bodyPr>
          <a:lstStyle/>
          <a:p>
            <a:r>
              <a:rPr lang="en-GB" sz="3200" b="1" u="sng" dirty="0">
                <a:latin typeface="Letter-join No-Lead 32" panose="02000505000000020003" pitchFamily="50" charset="0"/>
              </a:rPr>
              <a:t>Some of the things we have been doing in class to support with times tables knowledge </a:t>
            </a:r>
          </a:p>
        </p:txBody>
      </p:sp>
      <p:sp>
        <p:nvSpPr>
          <p:cNvPr id="3" name="Content Placeholder 2">
            <a:extLst>
              <a:ext uri="{FF2B5EF4-FFF2-40B4-BE49-F238E27FC236}">
                <a16:creationId xmlns:a16="http://schemas.microsoft.com/office/drawing/2014/main" id="{FA0DA7AC-23DD-E96C-B9D4-E8025FDC5C81}"/>
              </a:ext>
            </a:extLst>
          </p:cNvPr>
          <p:cNvSpPr>
            <a:spLocks noGrp="1"/>
          </p:cNvSpPr>
          <p:nvPr>
            <p:ph idx="1"/>
          </p:nvPr>
        </p:nvSpPr>
        <p:spPr/>
        <p:txBody>
          <a:bodyPr>
            <a:normAutofit fontScale="85000" lnSpcReduction="20000"/>
          </a:bodyPr>
          <a:lstStyle/>
          <a:p>
            <a:r>
              <a:rPr lang="en-GB" dirty="0">
                <a:latin typeface="Letter-join No-Lead 32" panose="02000505000000020003" pitchFamily="50" charset="0"/>
              </a:rPr>
              <a:t>Counting and looking for patterns. </a:t>
            </a:r>
          </a:p>
          <a:p>
            <a:endParaRPr lang="en-GB" dirty="0">
              <a:latin typeface="Letter-join No-Lead 32" panose="02000505000000020003" pitchFamily="50" charset="0"/>
            </a:endParaRPr>
          </a:p>
          <a:p>
            <a:r>
              <a:rPr lang="en-GB" dirty="0">
                <a:latin typeface="Letter-join No-Lead 32" panose="02000505000000020003" pitchFamily="50" charset="0"/>
              </a:rPr>
              <a:t>Understanding that multiplication is repeated addition. </a:t>
            </a:r>
          </a:p>
          <a:p>
            <a:endParaRPr lang="en-GB" dirty="0">
              <a:latin typeface="Letter-join No-Lead 32" panose="02000505000000020003" pitchFamily="50" charset="0"/>
            </a:endParaRPr>
          </a:p>
          <a:p>
            <a:r>
              <a:rPr lang="en-GB" dirty="0">
                <a:latin typeface="Letter-join No-Lead 32" panose="02000505000000020003" pitchFamily="50" charset="0"/>
              </a:rPr>
              <a:t>Remember that multiplication is commutative. </a:t>
            </a:r>
          </a:p>
          <a:p>
            <a:endParaRPr lang="en-GB" dirty="0">
              <a:latin typeface="Letter-join No-Lead 32" panose="02000505000000020003" pitchFamily="50" charset="0"/>
            </a:endParaRPr>
          </a:p>
          <a:p>
            <a:r>
              <a:rPr lang="en-GB" dirty="0">
                <a:latin typeface="Letter-join No-Lead 32" panose="02000505000000020003" pitchFamily="50" charset="0"/>
              </a:rPr>
              <a:t>Recall and utilise fact families. </a:t>
            </a:r>
          </a:p>
          <a:p>
            <a:endParaRPr lang="en-GB" dirty="0">
              <a:latin typeface="Letter-join No-Lead 32" panose="02000505000000020003" pitchFamily="50" charset="0"/>
            </a:endParaRPr>
          </a:p>
          <a:p>
            <a:r>
              <a:rPr lang="en-GB" dirty="0">
                <a:latin typeface="Letter-join No-Lead 32" panose="02000505000000020003" pitchFamily="50" charset="0"/>
              </a:rPr>
              <a:t>Create pictorial representations such as arrays.</a:t>
            </a:r>
          </a:p>
          <a:p>
            <a:endParaRPr lang="en-GB" dirty="0">
              <a:latin typeface="Letter-join No-Lead 32" panose="02000505000000020003" pitchFamily="50" charset="0"/>
            </a:endParaRPr>
          </a:p>
          <a:p>
            <a:r>
              <a:rPr lang="en-GB" dirty="0">
                <a:latin typeface="Letter-join No-Lead 32" panose="02000505000000020003" pitchFamily="50" charset="0"/>
              </a:rPr>
              <a:t>Use of TTRS / quick fire games </a:t>
            </a:r>
          </a:p>
        </p:txBody>
      </p:sp>
      <p:pic>
        <p:nvPicPr>
          <p:cNvPr id="4100" name="Picture 4" descr="Multiplication arrays ppt | PPT">
            <a:extLst>
              <a:ext uri="{FF2B5EF4-FFF2-40B4-BE49-F238E27FC236}">
                <a16:creationId xmlns:a16="http://schemas.microsoft.com/office/drawing/2014/main" id="{0E880A47-B4FC-06F4-3CBC-0669F7B6BA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5800" y="3753312"/>
            <a:ext cx="3048000" cy="2286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658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F7A55-8FBA-2C72-79AE-F62287AC04EE}"/>
              </a:ext>
            </a:extLst>
          </p:cNvPr>
          <p:cNvSpPr>
            <a:spLocks noGrp="1"/>
          </p:cNvSpPr>
          <p:nvPr>
            <p:ph type="title"/>
          </p:nvPr>
        </p:nvSpPr>
        <p:spPr/>
        <p:txBody>
          <a:bodyPr>
            <a:normAutofit/>
          </a:bodyPr>
          <a:lstStyle/>
          <a:p>
            <a:r>
              <a:rPr lang="en-GB" sz="3600" b="1" u="sng" dirty="0">
                <a:latin typeface="Letter-join No-Lead 32" panose="02000505000000020003" pitchFamily="50" charset="0"/>
              </a:rPr>
              <a:t>How to best prepare your child for the check</a:t>
            </a:r>
          </a:p>
        </p:txBody>
      </p:sp>
      <p:sp>
        <p:nvSpPr>
          <p:cNvPr id="3" name="Content Placeholder 2">
            <a:extLst>
              <a:ext uri="{FF2B5EF4-FFF2-40B4-BE49-F238E27FC236}">
                <a16:creationId xmlns:a16="http://schemas.microsoft.com/office/drawing/2014/main" id="{DDD6D6C3-78F4-3D92-FE09-F467D5C4D3CB}"/>
              </a:ext>
            </a:extLst>
          </p:cNvPr>
          <p:cNvSpPr>
            <a:spLocks noGrp="1"/>
          </p:cNvSpPr>
          <p:nvPr>
            <p:ph idx="1"/>
          </p:nvPr>
        </p:nvSpPr>
        <p:spPr/>
        <p:txBody>
          <a:bodyPr>
            <a:normAutofit lnSpcReduction="10000"/>
          </a:bodyPr>
          <a:lstStyle/>
          <a:p>
            <a:r>
              <a:rPr lang="en-GB" dirty="0">
                <a:latin typeface="Letter-join No-Lead 32" panose="02000505000000020003" pitchFamily="50" charset="0"/>
              </a:rPr>
              <a:t>Remind them that the check should last no more than 5 minutes.</a:t>
            </a:r>
          </a:p>
          <a:p>
            <a:endParaRPr lang="en-GB" dirty="0">
              <a:latin typeface="Letter-join No-Lead 32" panose="02000505000000020003" pitchFamily="50" charset="0"/>
            </a:endParaRPr>
          </a:p>
          <a:p>
            <a:r>
              <a:rPr lang="en-GB" dirty="0">
                <a:latin typeface="Letter-join No-Lead 32" panose="02000505000000020003" pitchFamily="50" charset="0"/>
              </a:rPr>
              <a:t>We are going to give you the opportunity to explore some fun times tables activities you can have a go at home. </a:t>
            </a:r>
          </a:p>
          <a:p>
            <a:endParaRPr lang="en-GB" dirty="0">
              <a:latin typeface="Letter-join No-Lead 32" panose="02000505000000020003" pitchFamily="50" charset="0"/>
            </a:endParaRPr>
          </a:p>
          <a:p>
            <a:r>
              <a:rPr lang="en-GB" dirty="0">
                <a:latin typeface="Letter-join No-Lead 32" panose="02000505000000020003" pitchFamily="50" charset="0"/>
              </a:rPr>
              <a:t> If you have any concerns, talk to your child’s teacher. </a:t>
            </a:r>
          </a:p>
          <a:p>
            <a:endParaRPr lang="en-GB" dirty="0">
              <a:latin typeface="Letter-join No-Lead 32" panose="02000505000000020003" pitchFamily="50" charset="0"/>
            </a:endParaRPr>
          </a:p>
          <a:p>
            <a:r>
              <a:rPr lang="en-GB" dirty="0">
                <a:latin typeface="Letter-join No-Lead 32" panose="02000505000000020003" pitchFamily="50" charset="0"/>
              </a:rPr>
              <a:t>There are lots of good websites with free resources. </a:t>
            </a:r>
          </a:p>
          <a:p>
            <a:pPr marL="0" indent="0">
              <a:buNone/>
            </a:pPr>
            <a:r>
              <a:rPr lang="en-GB" dirty="0">
                <a:latin typeface="Letter-join No-Lead 32" panose="02000505000000020003" pitchFamily="50" charset="0"/>
                <a:hlinkClick r:id="rId2"/>
              </a:rPr>
              <a:t>Home Learning - Third Space Learning Blog</a:t>
            </a:r>
            <a:endParaRPr lang="en-GB" dirty="0">
              <a:latin typeface="Letter-join No-Lead 32" panose="02000505000000020003" pitchFamily="50" charset="0"/>
            </a:endParaRPr>
          </a:p>
          <a:p>
            <a:pPr marL="0" indent="0">
              <a:buNone/>
            </a:pPr>
            <a:endParaRPr lang="en-GB" dirty="0"/>
          </a:p>
        </p:txBody>
      </p:sp>
    </p:spTree>
    <p:extLst>
      <p:ext uri="{BB962C8B-B14F-4D97-AF65-F5344CB8AC3E}">
        <p14:creationId xmlns:p14="http://schemas.microsoft.com/office/powerpoint/2010/main" val="1758922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785A8-B8C4-78CB-EA9D-17027BAA57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842E45-A9AE-9AEC-CB88-04E91AE55EF0}"/>
              </a:ext>
            </a:extLst>
          </p:cNvPr>
          <p:cNvSpPr>
            <a:spLocks noGrp="1"/>
          </p:cNvSpPr>
          <p:nvPr>
            <p:ph type="title"/>
          </p:nvPr>
        </p:nvSpPr>
        <p:spPr/>
        <p:txBody>
          <a:bodyPr>
            <a:normAutofit/>
          </a:bodyPr>
          <a:lstStyle/>
          <a:p>
            <a:r>
              <a:rPr lang="en-GB" sz="3600" b="1" u="sng" dirty="0">
                <a:latin typeface="Letter-join No-Lead 32" panose="02000505000000020003" pitchFamily="50" charset="0"/>
              </a:rPr>
              <a:t>Activities around the hall</a:t>
            </a:r>
          </a:p>
        </p:txBody>
      </p:sp>
      <p:sp>
        <p:nvSpPr>
          <p:cNvPr id="3" name="Content Placeholder 2">
            <a:extLst>
              <a:ext uri="{FF2B5EF4-FFF2-40B4-BE49-F238E27FC236}">
                <a16:creationId xmlns:a16="http://schemas.microsoft.com/office/drawing/2014/main" id="{A4D3E1F7-E6BD-76A7-A644-541E37BA8DE4}"/>
              </a:ext>
            </a:extLst>
          </p:cNvPr>
          <p:cNvSpPr>
            <a:spLocks noGrp="1"/>
          </p:cNvSpPr>
          <p:nvPr>
            <p:ph idx="1"/>
          </p:nvPr>
        </p:nvSpPr>
        <p:spPr/>
        <p:txBody>
          <a:bodyPr>
            <a:normAutofit lnSpcReduction="10000"/>
          </a:bodyPr>
          <a:lstStyle/>
          <a:p>
            <a:r>
              <a:rPr lang="en-GB" dirty="0" err="1">
                <a:latin typeface="Letter-join No-Lead 32" panose="02000505000000020003" pitchFamily="50" charset="0"/>
              </a:rPr>
              <a:t>Ipads</a:t>
            </a:r>
            <a:r>
              <a:rPr lang="en-GB" dirty="0">
                <a:latin typeface="Letter-join No-Lead 32" panose="02000505000000020003" pitchFamily="50" charset="0"/>
              </a:rPr>
              <a:t> – have a go at a MTC on TTRS </a:t>
            </a:r>
          </a:p>
          <a:p>
            <a:endParaRPr lang="en-GB" dirty="0">
              <a:latin typeface="Letter-join No-Lead 32" panose="02000505000000020003" pitchFamily="50" charset="0"/>
            </a:endParaRPr>
          </a:p>
          <a:p>
            <a:r>
              <a:rPr lang="en-GB" dirty="0">
                <a:latin typeface="Letter-join No-Lead 32" panose="02000505000000020003" pitchFamily="50" charset="0"/>
              </a:rPr>
              <a:t>Flashcards – quickfire </a:t>
            </a:r>
          </a:p>
          <a:p>
            <a:endParaRPr lang="en-GB" dirty="0">
              <a:latin typeface="Letter-join No-Lead 32" panose="02000505000000020003" pitchFamily="50" charset="0"/>
            </a:endParaRPr>
          </a:p>
          <a:p>
            <a:r>
              <a:rPr lang="en-GB" dirty="0">
                <a:latin typeface="Letter-join No-Lead 32" panose="02000505000000020003" pitchFamily="50" charset="0"/>
              </a:rPr>
              <a:t>Multiplication wheels </a:t>
            </a:r>
          </a:p>
          <a:p>
            <a:endParaRPr lang="en-GB" dirty="0">
              <a:latin typeface="Letter-join No-Lead 32" panose="02000505000000020003" pitchFamily="50" charset="0"/>
            </a:endParaRPr>
          </a:p>
          <a:p>
            <a:r>
              <a:rPr lang="en-GB" dirty="0">
                <a:latin typeface="Letter-join No-Lead 32" panose="02000505000000020003" pitchFamily="50" charset="0"/>
              </a:rPr>
              <a:t>Counting in multiples / arrays – concrete resources </a:t>
            </a:r>
          </a:p>
          <a:p>
            <a:endParaRPr lang="en-GB" dirty="0">
              <a:latin typeface="Letter-join No-Lead 32" panose="02000505000000020003" pitchFamily="50" charset="0"/>
            </a:endParaRPr>
          </a:p>
          <a:p>
            <a:r>
              <a:rPr lang="en-GB" dirty="0">
                <a:latin typeface="Letter-join No-Lead 32" panose="02000505000000020003" pitchFamily="50" charset="0"/>
              </a:rPr>
              <a:t>Board games </a:t>
            </a:r>
          </a:p>
          <a:p>
            <a:endParaRPr lang="en-GB" dirty="0">
              <a:latin typeface="Letter-join No-Lead 32" panose="02000505000000020003" pitchFamily="50" charset="0"/>
            </a:endParaRPr>
          </a:p>
          <a:p>
            <a:endParaRPr lang="en-GB" dirty="0">
              <a:latin typeface="Letter-join No-Lead 32" panose="02000505000000020003" pitchFamily="50" charset="0"/>
            </a:endParaRPr>
          </a:p>
        </p:txBody>
      </p:sp>
      <p:pic>
        <p:nvPicPr>
          <p:cNvPr id="6146" name="Picture 2" descr="Group Activities Can Benefits Children ...">
            <a:extLst>
              <a:ext uri="{FF2B5EF4-FFF2-40B4-BE49-F238E27FC236}">
                <a16:creationId xmlns:a16="http://schemas.microsoft.com/office/drawing/2014/main" id="{240621C5-2A2C-F741-5DB3-4543DF5D50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7659" y="365125"/>
            <a:ext cx="2367075" cy="13255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849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2229609-4381-4334-89c5-ae379755c669" xsi:nil="true"/>
    <lcf76f155ced4ddcb4097134ff3c332f xmlns="ec0b67c3-bf54-4be9-923b-cd2ac2d732a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AE19D45372CA341ADBDB6C7F4BF3C19" ma:contentTypeVersion="19" ma:contentTypeDescription="Create a new document." ma:contentTypeScope="" ma:versionID="17d0510273cbb0ee567ba645b9d1f76b">
  <xsd:schema xmlns:xsd="http://www.w3.org/2001/XMLSchema" xmlns:xs="http://www.w3.org/2001/XMLSchema" xmlns:p="http://schemas.microsoft.com/office/2006/metadata/properties" xmlns:ns2="22229609-4381-4334-89c5-ae379755c669" xmlns:ns3="ec0b67c3-bf54-4be9-923b-cd2ac2d732ab" targetNamespace="http://schemas.microsoft.com/office/2006/metadata/properties" ma:root="true" ma:fieldsID="22ff98c4bc138de2bfa9345320996b2f" ns2:_="" ns3:_="">
    <xsd:import namespace="22229609-4381-4334-89c5-ae379755c669"/>
    <xsd:import namespace="ec0b67c3-bf54-4be9-923b-cd2ac2d732a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lcf76f155ced4ddcb4097134ff3c332f" minOccurs="0"/>
                <xsd:element ref="ns2:TaxCatchAll" minOccurs="0"/>
                <xsd:element ref="ns3:MediaServiceLocation"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229609-4381-4334-89c5-ae379755c66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05e9ec7-43a5-4d70-93e4-a0a04f6db8a0}" ma:internalName="TaxCatchAll" ma:showField="CatchAllData" ma:web="22229609-4381-4334-89c5-ae379755c66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c0b67c3-bf54-4be9-923b-cd2ac2d732a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2B8C4CA-2193-4F6A-89B1-0964589D0A05}">
  <ds:schemaRefs>
    <ds:schemaRef ds:uri="http://schemas.microsoft.com/sharepoint/v3/contenttype/forms"/>
  </ds:schemaRefs>
</ds:datastoreItem>
</file>

<file path=customXml/itemProps2.xml><?xml version="1.0" encoding="utf-8"?>
<ds:datastoreItem xmlns:ds="http://schemas.openxmlformats.org/officeDocument/2006/customXml" ds:itemID="{77D53055-B0B5-4589-A6BC-094432D2AB0A}">
  <ds:schemaRefs>
    <ds:schemaRef ds:uri="http://schemas.microsoft.com/office/2006/metadata/properties"/>
    <ds:schemaRef ds:uri="http://schemas.microsoft.com/office/infopath/2007/PartnerControls"/>
    <ds:schemaRef ds:uri="22229609-4381-4334-89c5-ae379755c669"/>
    <ds:schemaRef ds:uri="ec0b67c3-bf54-4be9-923b-cd2ac2d732ab"/>
  </ds:schemaRefs>
</ds:datastoreItem>
</file>

<file path=customXml/itemProps3.xml><?xml version="1.0" encoding="utf-8"?>
<ds:datastoreItem xmlns:ds="http://schemas.openxmlformats.org/officeDocument/2006/customXml" ds:itemID="{398F9A14-65AA-45AF-9609-1054D41487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2229609-4381-4334-89c5-ae379755c669"/>
    <ds:schemaRef ds:uri="ec0b67c3-bf54-4be9-923b-cd2ac2d732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TotalTime>
  <Words>600</Words>
  <Application>Microsoft Office PowerPoint</Application>
  <PresentationFormat>Widescreen</PresentationFormat>
  <Paragraphs>82</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What is the MTC?</vt:lpstr>
      <vt:lpstr>PowerPoint Presentation</vt:lpstr>
      <vt:lpstr>PowerPoint Presentation</vt:lpstr>
      <vt:lpstr>How the check is carried out</vt:lpstr>
      <vt:lpstr>The check questions</vt:lpstr>
      <vt:lpstr>When will the check take place?</vt:lpstr>
      <vt:lpstr>Some of the things we have been doing in class to support with times tables knowledge </vt:lpstr>
      <vt:lpstr>How to best prepare your child for the check</vt:lpstr>
      <vt:lpstr>Activities around the hall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Allison - St James</dc:creator>
  <cp:lastModifiedBy>Laura Allison - St James</cp:lastModifiedBy>
  <cp:revision>21</cp:revision>
  <dcterms:created xsi:type="dcterms:W3CDTF">2026-03-04T19:58:35Z</dcterms:created>
  <dcterms:modified xsi:type="dcterms:W3CDTF">2026-03-10T19:51:40Z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0x0101000AE19D45372CA341ADBDB6C7F4BF3C19</vt:lpwstr>
  </property>
  <property fmtid="{D5CDD505-2E9C-101B-9397-08002B2CF9AE}" pid="3" name="MediaServiceImageTags">
    <vt:lpwstr/>
  </property>
</Properties>
</file>